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681" r:id="rId2"/>
    <p:sldId id="663" r:id="rId3"/>
    <p:sldId id="689" r:id="rId4"/>
    <p:sldId id="658" r:id="rId5"/>
    <p:sldId id="659" r:id="rId6"/>
    <p:sldId id="660" r:id="rId7"/>
    <p:sldId id="662" r:id="rId8"/>
    <p:sldId id="683" r:id="rId9"/>
    <p:sldId id="661" r:id="rId10"/>
    <p:sldId id="664" r:id="rId11"/>
    <p:sldId id="684" r:id="rId12"/>
    <p:sldId id="630" r:id="rId13"/>
    <p:sldId id="572" r:id="rId14"/>
    <p:sldId id="628" r:id="rId15"/>
    <p:sldId id="629" r:id="rId16"/>
    <p:sldId id="686" r:id="rId17"/>
    <p:sldId id="688" r:id="rId18"/>
    <p:sldId id="685" r:id="rId19"/>
    <p:sldId id="673" r:id="rId20"/>
    <p:sldId id="677" r:id="rId21"/>
    <p:sldId id="679" r:id="rId22"/>
    <p:sldId id="690" r:id="rId23"/>
    <p:sldId id="63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1565" autoAdjust="0"/>
  </p:normalViewPr>
  <p:slideViewPr>
    <p:cSldViewPr snapToGrid="0">
      <p:cViewPr varScale="1">
        <p:scale>
          <a:sx n="104" d="100"/>
          <a:sy n="104" d="100"/>
        </p:scale>
        <p:origin x="18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B23B8-D632-4BB0-AC1F-AEC391869A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7E8E8-2E47-40FB-BCA5-8A2A97B0CB8A}" type="datetimeFigureOut">
              <a:rPr lang="de-DE" smtClean="0"/>
              <a:t>03.03.2022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0A0B55-59C4-40F1-A33A-C63E718697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BA9ED2-A580-4F6F-9336-20EC4BC3A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428B9-A0C5-437C-9D64-9A204905C0B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Kopfzeilenplatzhalter 5">
            <a:extLst>
              <a:ext uri="{FF2B5EF4-FFF2-40B4-BE49-F238E27FC236}">
                <a16:creationId xmlns:a16="http://schemas.microsoft.com/office/drawing/2014/main" id="{9F4FD03D-8972-43FB-AC82-63267BB849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51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73C4-1C5B-49FB-B69A-0FC63E7AEE8A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46173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44CD-D37C-4F2F-BDAD-F6AA679D977B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2"/>
            <a:ext cx="1971675" cy="448759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4748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7AE0-7A7D-4001-86DF-71C294650630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240C-6708-43D3-A523-E7D57C2D5608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5E5-D094-4AE1-8F9A-BAFA761AA313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476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4F36-58AA-43D3-9B35-48BE3C3152E1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37128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AA66-8EA3-4ED7-BBBE-7F846A2D8071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B556-D633-4AF5-8BE8-498071CC02FF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46142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460142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DADA-BA3E-4F49-9312-5DD67B6D9CBC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451572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6"/>
            <a:ext cx="2949178" cy="44777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BEA-F1C0-460B-86BA-1DFE656210B8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/>
          <a:p>
            <a:fld id="{37290FF7-652B-4475-AEAB-8B1A5D23AE0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F721E-D152-435C-BB15-97CB7B29C5E3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857250" cy="365125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7290FF7-652B-4475-AEAB-8B1A5D23AE0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EAA6DC-6402-4CA5-B927-4749956B96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6254650"/>
            <a:ext cx="570461" cy="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Kuehne/seminars_in_applied_economic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coKuehne/seminars_in_applied_economic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github.com/MarcoKuehne/seminars_in_applied_economics.g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arcoKuehne/seminars_in_applied_economic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#download" TargetMode="External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wFo9wCpdSU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FwejIsHlY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/>
              <a:t>Becoming Fluent in Data (2022)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0B34E3-B8BB-4321-AB74-603451BFBABB}"/>
              </a:ext>
            </a:extLst>
          </p:cNvPr>
          <p:cNvSpPr txBox="1"/>
          <p:nvPr/>
        </p:nvSpPr>
        <p:spPr>
          <a:xfrm>
            <a:off x="3338946" y="1324306"/>
            <a:ext cx="196272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500" b="1"/>
              <a:t>Setup</a:t>
            </a:r>
            <a:endParaRPr lang="de-DE" sz="55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CAB2E12-F2D2-4796-AD30-77D202A3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91" y="2548947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B92C0-7E09-174D-B440-9188BFCB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5AEC-9A12-4613-82E4-065432E3EC4F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4845C-1688-6245-A6E9-1E3CD4CF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2A32-45B7-8742-9FF7-4FA91D99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C848-817F-B840-A937-4170B1C32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1207B-F439-1849-B725-0FF9B1A13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" y="1325217"/>
            <a:ext cx="4593147" cy="391049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17F901-9353-D844-AA64-5954744BDE4F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Windows: Navigate to the program folder look for git, R </a:t>
            </a:r>
            <a:r>
              <a:rPr lang="en-US">
                <a:solidFill>
                  <a:schemeClr val="bg1"/>
                </a:solidFill>
              </a:rPr>
              <a:t>and RStudio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1B727C-17E9-B54B-BDF9-CCDC2283DDEE}"/>
              </a:ext>
            </a:extLst>
          </p:cNvPr>
          <p:cNvSpPr/>
          <p:nvPr/>
        </p:nvSpPr>
        <p:spPr>
          <a:xfrm>
            <a:off x="2014330" y="2226365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68B2C-68C8-AC42-984E-2E789DDA2A92}"/>
              </a:ext>
            </a:extLst>
          </p:cNvPr>
          <p:cNvSpPr/>
          <p:nvPr/>
        </p:nvSpPr>
        <p:spPr>
          <a:xfrm>
            <a:off x="2007704" y="4472609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D1C3E3-BC9C-DC4A-9D6A-04270B28EAE3}"/>
              </a:ext>
            </a:extLst>
          </p:cNvPr>
          <p:cNvSpPr/>
          <p:nvPr/>
        </p:nvSpPr>
        <p:spPr>
          <a:xfrm>
            <a:off x="2034208" y="5015948"/>
            <a:ext cx="742122" cy="225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AE840D-B455-7D43-8D41-DB9C86264F02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63BD34-816A-654D-82F4-87B0BC41F263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3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You should now have R, R-Studio and git.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AB44416-B82F-472B-9305-32504C2872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7" y="2385143"/>
            <a:ext cx="2451051" cy="2159344"/>
          </a:xfrm>
          <a:prstGeom prst="rect">
            <a:avLst/>
          </a:prstGeom>
        </p:spPr>
      </p:pic>
      <p:pic>
        <p:nvPicPr>
          <p:cNvPr id="1026" name="Picture 2" descr="One does not simply switch to git - One Does Not Simply - quickmeme">
            <a:extLst>
              <a:ext uri="{FF2B5EF4-FFF2-40B4-BE49-F238E27FC236}">
                <a16:creationId xmlns:a16="http://schemas.microsoft.com/office/drawing/2014/main" id="{DBF87D1C-F18F-4C7F-933C-B30F1B14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8" y="2385143"/>
            <a:ext cx="5233411" cy="215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7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3F6F-66D8-48A1-AC40-56AF95F4B9DE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535" y="312462"/>
            <a:ext cx="8263102" cy="591477"/>
          </a:xfrm>
        </p:spPr>
        <p:txBody>
          <a:bodyPr/>
          <a:lstStyle/>
          <a:p>
            <a:r>
              <a:rPr lang="en-US"/>
              <a:t>	Step 4. Connect Rstudio to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0445C-850B-D543-93F2-2A5F04F1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38" y="2476088"/>
            <a:ext cx="1309260" cy="1012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69CD-16D1-A04F-9558-2149C723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2119659"/>
            <a:ext cx="1725544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86DF65-F9BE-2144-8555-FB168BAA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29" y="4079600"/>
            <a:ext cx="1033672" cy="431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7A276-C775-5540-A6B0-938FC075D23C}"/>
              </a:ext>
            </a:extLst>
          </p:cNvPr>
          <p:cNvSpPr txBox="1"/>
          <p:nvPr/>
        </p:nvSpPr>
        <p:spPr>
          <a:xfrm>
            <a:off x="6718852" y="3833552"/>
            <a:ext cx="1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Files hosted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B578D-AA55-A34C-8D21-1B280A2F51BD}"/>
              </a:ext>
            </a:extLst>
          </p:cNvPr>
          <p:cNvSpPr txBox="1"/>
          <p:nvPr/>
        </p:nvSpPr>
        <p:spPr>
          <a:xfrm>
            <a:off x="1007166" y="3833552"/>
            <a:ext cx="270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Studio sits on top of base R &amp; adds functionality.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7D0B05-7908-754A-8EE5-8B637FE81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251" y="2467253"/>
            <a:ext cx="1085915" cy="1030357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90DBCD3B-DF82-0741-BAB8-A6BAE361EB5A}"/>
              </a:ext>
            </a:extLst>
          </p:cNvPr>
          <p:cNvSpPr/>
          <p:nvPr/>
        </p:nvSpPr>
        <p:spPr>
          <a:xfrm>
            <a:off x="3591340" y="2538484"/>
            <a:ext cx="2915478" cy="887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Connect to git repository.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3924A-45E4-384D-B138-BD982CFCCFF1}"/>
              </a:ext>
            </a:extLst>
          </p:cNvPr>
          <p:cNvSpPr txBox="1"/>
          <p:nvPr/>
        </p:nvSpPr>
        <p:spPr>
          <a:xfrm>
            <a:off x="4340086" y="4555795"/>
            <a:ext cx="129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Makes the programmatic connection.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93DCCA-90EC-3845-AED9-CCF741EFA77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F82F-B069-DF44-B5C5-F84AA8A540B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68037AFF-3958-49D5-8B56-A3038F04274D}"/>
              </a:ext>
            </a:extLst>
          </p:cNvPr>
          <p:cNvSpPr txBox="1"/>
          <p:nvPr/>
        </p:nvSpPr>
        <p:spPr>
          <a:xfrm>
            <a:off x="6718852" y="5126428"/>
            <a:ext cx="1841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*Think of GitHub as a dropbox for programmer.</a:t>
            </a:r>
            <a:endParaRPr lang="en-US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01070278-E330-444F-BDB7-3AA9455731D7}"/>
              </a:ext>
            </a:extLst>
          </p:cNvPr>
          <p:cNvSpPr txBox="1">
            <a:spLocks/>
          </p:cNvSpPr>
          <p:nvPr/>
        </p:nvSpPr>
        <p:spPr>
          <a:xfrm>
            <a:off x="129390" y="1139146"/>
            <a:ext cx="8726193" cy="3836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>
                <a:solidFill>
                  <a:schemeClr val="bg1"/>
                </a:solidFill>
              </a:rPr>
              <a:t>Now that you have R, R-Studio &amp; git, time to connect to our class repository.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1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014F1-C420-498D-A002-4944BA895AB8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/>
              <a:t>	Step 4. Setup </a:t>
            </a:r>
            <a:r>
              <a:rPr lang="en-US" sz="3200" dirty="0"/>
              <a:t>a new project &amp; do a “git pull”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1960" y="5651931"/>
            <a:ext cx="7789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35" y="2831260"/>
            <a:ext cx="3887657" cy="28093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5375" y="3564544"/>
            <a:ext cx="1974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7720" y="2899318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RStudio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687400-4952-0D40-8087-CA88B1F0AB67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77DA67-A9A8-7F48-8FDA-BBFFCD6C3E57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64474-036B-EE46-93CD-4037E65D9624}"/>
              </a:ext>
            </a:extLst>
          </p:cNvPr>
          <p:cNvSpPr/>
          <p:nvPr/>
        </p:nvSpPr>
        <p:spPr>
          <a:xfrm>
            <a:off x="0" y="1102674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you to look at in browser</a:t>
            </a:r>
            <a:r>
              <a:rPr lang="en-US"/>
              <a:t>: </a:t>
            </a:r>
            <a:r>
              <a:rPr lang="en-US">
                <a:hlinkClick r:id="rId3"/>
              </a:rPr>
              <a:t>https://github.com/MarcoKuehne/seminars_in_applied_economics</a:t>
            </a:r>
            <a:endParaRPr lang="en-US"/>
          </a:p>
          <a:p>
            <a:endParaRPr lang="en-US"/>
          </a:p>
          <a:p>
            <a:r>
              <a:rPr lang="en-US"/>
              <a:t>Enter </a:t>
            </a:r>
            <a:r>
              <a:rPr lang="en-US" dirty="0"/>
              <a:t>in your </a:t>
            </a:r>
            <a:r>
              <a:rPr lang="en-US" dirty="0" err="1"/>
              <a:t>Rstudio</a:t>
            </a:r>
            <a:r>
              <a:rPr lang="en-US" dirty="0"/>
              <a:t> Instance</a:t>
            </a:r>
            <a:r>
              <a:rPr lang="en-US"/>
              <a:t>:  </a:t>
            </a:r>
          </a:p>
          <a:p>
            <a:r>
              <a:rPr lang="en-US">
                <a:hlinkClick r:id="rId4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C846-4078-4B49-9E9F-3CC75DB5EF48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26391" cy="591477"/>
          </a:xfrm>
        </p:spPr>
        <p:txBody>
          <a:bodyPr/>
          <a:lstStyle/>
          <a:p>
            <a:r>
              <a:rPr lang="en-US" sz="3200"/>
              <a:t>	Step 4. Setup a new project &amp; do a “git pull”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382242-FB53-0641-BCBB-D5E6766FAAF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34A6FB-686A-A849-A968-0AFB6DBC77E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D97C75-6E52-8C43-A3B8-177AE6028D3B}"/>
              </a:ext>
            </a:extLst>
          </p:cNvPr>
          <p:cNvSpPr/>
          <p:nvPr/>
        </p:nvSpPr>
        <p:spPr>
          <a:xfrm>
            <a:off x="2625093" y="5197937"/>
            <a:ext cx="1907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Appears by magic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41246-E4B8-F141-9B7E-FFCF71DAD2D4}"/>
              </a:ext>
            </a:extLst>
          </p:cNvPr>
          <p:cNvSpPr/>
          <p:nvPr/>
        </p:nvSpPr>
        <p:spPr>
          <a:xfrm>
            <a:off x="252248" y="5754939"/>
            <a:ext cx="73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https://github.com/MarcoKuehne/seminars_in_applied_economics.git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14" name="Grafik 13" descr="Ein Bild, das Text, Säugetier enthält.&#10;&#10;Automatisch generierte Beschreibung">
            <a:extLst>
              <a:ext uri="{FF2B5EF4-FFF2-40B4-BE49-F238E27FC236}">
                <a16:creationId xmlns:a16="http://schemas.microsoft.com/office/drawing/2014/main" id="{65B58204-BD62-43CF-B94B-4D9D40DB5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95" y="4229089"/>
            <a:ext cx="2145074" cy="14672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9B75E32-3BB4-4CA5-9074-B01F3EDC6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04" y="1309932"/>
            <a:ext cx="3850051" cy="2799369"/>
          </a:xfrm>
          <a:prstGeom prst="rect">
            <a:avLst/>
          </a:prstGeom>
        </p:spPr>
      </p:pic>
      <p:cxnSp>
        <p:nvCxnSpPr>
          <p:cNvPr id="19" name="Straight Arrow Connector 7">
            <a:extLst>
              <a:ext uri="{FF2B5EF4-FFF2-40B4-BE49-F238E27FC236}">
                <a16:creationId xmlns:a16="http://schemas.microsoft.com/office/drawing/2014/main" id="{FF93F186-CDC4-4451-B658-26B6BD0A08A1}"/>
              </a:ext>
            </a:extLst>
          </p:cNvPr>
          <p:cNvCxnSpPr>
            <a:cxnSpLocks/>
          </p:cNvCxnSpPr>
          <p:nvPr/>
        </p:nvCxnSpPr>
        <p:spPr>
          <a:xfrm flipV="1">
            <a:off x="1577591" y="2282865"/>
            <a:ext cx="2994409" cy="347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187BA39A-BE4B-4194-A9C6-7F78049128F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578772" y="2602241"/>
            <a:ext cx="1455452" cy="259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953BB92A-FB79-4D03-8E10-1E57FD49793C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096837" y="2964264"/>
            <a:ext cx="315295" cy="126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73F0-27A8-41C7-835B-C2229056972F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610" y="60327"/>
            <a:ext cx="8708781" cy="591477"/>
          </a:xfrm>
        </p:spPr>
        <p:txBody>
          <a:bodyPr/>
          <a:lstStyle/>
          <a:p>
            <a:r>
              <a:rPr lang="en-US" sz="3200" dirty="0"/>
              <a:t>Each day we will perform </a:t>
            </a:r>
            <a:r>
              <a:rPr lang="en-US" sz="3200"/>
              <a:t>a “git pull” </a:t>
            </a:r>
            <a:r>
              <a:rPr lang="en-US" sz="3200" dirty="0"/>
              <a:t>in case there are updates to curriculum to aid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2248" y="2506717"/>
            <a:ext cx="3326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Project…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err="1"/>
              <a:t>Git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URL, folder name &amp; destination for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EACH </a:t>
            </a:r>
            <a:r>
              <a:rPr lang="en-US" dirty="0"/>
              <a:t>Class session perform a </a:t>
            </a:r>
            <a:r>
              <a:rPr lang="en-US" b="1" u="sng" dirty="0" err="1"/>
              <a:t>Git</a:t>
            </a:r>
            <a:r>
              <a:rPr lang="en-US" b="1" u="sng" dirty="0"/>
              <a:t> Pull </a:t>
            </a:r>
            <a:r>
              <a:rPr lang="en-US" dirty="0"/>
              <a:t>to update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48" y="1734207"/>
            <a:ext cx="3247697" cy="394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RStudio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60" y="2139081"/>
            <a:ext cx="33147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6106282" y="2388362"/>
            <a:ext cx="520262" cy="22071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963EC-2228-054C-8DF5-0EF7FB3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08" y="2911288"/>
            <a:ext cx="2832100" cy="1143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1293F0-2B63-ED43-AFF2-ABE2FBB0188A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F04E-0240-AA42-9E4F-40616A47B75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C7BF4B-624E-3B43-83E7-92B6021234D8}"/>
              </a:ext>
            </a:extLst>
          </p:cNvPr>
          <p:cNvCxnSpPr/>
          <p:nvPr/>
        </p:nvCxnSpPr>
        <p:spPr>
          <a:xfrm flipV="1">
            <a:off x="2884714" y="2612571"/>
            <a:ext cx="3230336" cy="205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73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6"/>
            <a:ext cx="7921909" cy="2682819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Somewhere in your favorite destination you now synchronized all course material </a:t>
            </a:r>
          </a:p>
          <a:p>
            <a:r>
              <a:rPr lang="en-US" sz="2000"/>
              <a:t>(data, homework, lectures, etc.). 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2160812" y="5445307"/>
            <a:ext cx="6088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Everytime you start to work, click this project file “.Rproj”</a:t>
            </a:r>
          </a:p>
          <a:p>
            <a:r>
              <a:rPr lang="en-US"/>
              <a:t>EACH Class session perform a </a:t>
            </a:r>
            <a:r>
              <a:rPr lang="en-US" b="1" u="sng"/>
              <a:t>Git Pull </a:t>
            </a:r>
            <a:r>
              <a:rPr lang="en-US"/>
              <a:t>to update files</a:t>
            </a:r>
          </a:p>
          <a:p>
            <a:endParaRPr lang="en-US" dirty="0"/>
          </a:p>
        </p:txBody>
      </p: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B4324C7F-5026-4458-9505-B9C1BAB6DF47}"/>
              </a:ext>
            </a:extLst>
          </p:cNvPr>
          <p:cNvCxnSpPr>
            <a:cxnSpLocks/>
          </p:cNvCxnSpPr>
          <p:nvPr/>
        </p:nvCxnSpPr>
        <p:spPr>
          <a:xfrm flipH="1" flipV="1">
            <a:off x="3185327" y="4702629"/>
            <a:ext cx="1647930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5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One folder, all data.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029B4C-813F-4651-896B-C97BDDAB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220777"/>
            <a:ext cx="5464047" cy="1850444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6903E2B7-6B44-4443-8766-37133CFF34CB}"/>
              </a:ext>
            </a:extLst>
          </p:cNvPr>
          <p:cNvSpPr/>
          <p:nvPr/>
        </p:nvSpPr>
        <p:spPr>
          <a:xfrm>
            <a:off x="132230" y="1107613"/>
            <a:ext cx="8915400" cy="701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Again. 		Start “.Rproj”. 		Do “git pull”. 		Awesome.</a:t>
            </a:r>
            <a:endParaRPr lang="en-US" sz="2000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8E59ED2A-409F-4992-8245-F6CB7CE710E2}"/>
              </a:ext>
            </a:extLst>
          </p:cNvPr>
          <p:cNvSpPr txBox="1"/>
          <p:nvPr/>
        </p:nvSpPr>
        <p:spPr>
          <a:xfrm>
            <a:off x="369065" y="4373769"/>
            <a:ext cx="6088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Workflow</a:t>
            </a:r>
            <a:r>
              <a:rPr lang="en-US"/>
              <a:t> (git yourself a coffee)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Click project file “seminars_in_applied_economics .Rproj”</a:t>
            </a:r>
          </a:p>
          <a:p>
            <a:pPr marL="342900" indent="-342900">
              <a:buAutoNum type="arabicParenR"/>
            </a:pPr>
            <a:r>
              <a:rPr lang="en-US"/>
              <a:t>Go right upper panel, Git tab, Pull botton</a:t>
            </a:r>
          </a:p>
          <a:p>
            <a:pPr marL="342900" indent="-342900">
              <a:buAutoNum type="arabicParenR"/>
            </a:pPr>
            <a:endParaRPr lang="en-US"/>
          </a:p>
          <a:p>
            <a:r>
              <a:rPr lang="en-US"/>
              <a:t>Enjoy</a:t>
            </a:r>
          </a:p>
          <a:p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A5C74F51-52B9-493D-AFEC-5E2629E9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161" y="2727909"/>
            <a:ext cx="4762999" cy="93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5B0CD3-4263-4DB8-870D-A3A802B6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67" y="4389490"/>
            <a:ext cx="1361383" cy="13433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FB9B84B-5863-4692-B5F0-182B5C3F3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38" y="1808703"/>
            <a:ext cx="1301173" cy="1301173"/>
          </a:xfrm>
          <a:prstGeom prst="rect">
            <a:avLst/>
          </a:prstGeom>
        </p:spPr>
      </p:pic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51D9D8DC-2BF1-4DBE-9E48-EA2AA6B4A9C2}"/>
              </a:ext>
            </a:extLst>
          </p:cNvPr>
          <p:cNvCxnSpPr>
            <a:cxnSpLocks/>
          </p:cNvCxnSpPr>
          <p:nvPr/>
        </p:nvCxnSpPr>
        <p:spPr>
          <a:xfrm flipH="1">
            <a:off x="1936338" y="3014505"/>
            <a:ext cx="374783" cy="73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6">
            <a:extLst>
              <a:ext uri="{FF2B5EF4-FFF2-40B4-BE49-F238E27FC236}">
                <a16:creationId xmlns:a16="http://schemas.microsoft.com/office/drawing/2014/main" id="{CC288AA8-BC42-44BD-96F7-F8FD913C9978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429000"/>
            <a:ext cx="1259184" cy="94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5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6359D5-1FFC-412E-9F79-3126E232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5317-AED0-46AD-9E81-B0DC9B12BB56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5B8F86-EE75-4D04-816F-CEB30211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True stories …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B4294-41A5-44EE-A33D-1CF0DBE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343282-4C34-4F16-9C01-89E44A145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78C998-E02F-4E2F-BC72-4D6F0B8F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0" y="1084489"/>
            <a:ext cx="7426099" cy="3159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0E27618-A5AC-4716-B496-599FAF341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01" y="4249756"/>
            <a:ext cx="2106595" cy="21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4D11-64C9-084A-8143-FA5198F8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1CEB-D519-416E-8327-5E9360604438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A0AC5D-6802-3845-89A4-48754006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51679"/>
            <a:ext cx="8515350" cy="591477"/>
          </a:xfrm>
        </p:spPr>
        <p:txBody>
          <a:bodyPr/>
          <a:lstStyle/>
          <a:p>
            <a:r>
              <a:rPr lang="en-US" dirty="0"/>
              <a:t>Now just run some code (we </a:t>
            </a:r>
            <a:r>
              <a:rPr lang="en-US"/>
              <a:t>will explain it later)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6D8A-CA77-2A41-814A-586C5C7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8B4C-9239-9347-9A4E-423BA9C7B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F443B-D0B1-DB42-81A6-ED1712661B7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7DB05-40AE-1343-8C32-CD2B2BDFC976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C4453-5828-2240-B035-011B84F135FB}"/>
              </a:ext>
            </a:extLst>
          </p:cNvPr>
          <p:cNvSpPr/>
          <p:nvPr/>
        </p:nvSpPr>
        <p:spPr>
          <a:xfrm>
            <a:off x="235324" y="1178876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https://github.com/MarcoKuehne/seminars_in_applied_economics</a:t>
            </a:r>
            <a:r>
              <a:rPr lang="en-US"/>
              <a:t> has </a:t>
            </a:r>
            <a:r>
              <a:rPr lang="en-US" dirty="0"/>
              <a:t>the R code.</a:t>
            </a:r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37E9E0-77B1-4BAC-B495-3633CE62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2" y="1879010"/>
            <a:ext cx="7416800" cy="2785753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EAE68151-181C-4BE9-98CB-EF724C7109DB}"/>
              </a:ext>
            </a:extLst>
          </p:cNvPr>
          <p:cNvSpPr/>
          <p:nvPr/>
        </p:nvSpPr>
        <p:spPr>
          <a:xfrm>
            <a:off x="315938" y="4864225"/>
            <a:ext cx="867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install.packages('pacman’) </a:t>
            </a:r>
          </a:p>
          <a:p>
            <a:r>
              <a:rPr lang="en-US"/>
              <a:t>pacman::p_load(tidyverse, cowplot, magick, haven, DT, beepr, fun, cowsay, plotly)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9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81D41-D5CD-F042-8FC0-5659D7E2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7EA-6B25-4ADD-9860-0E855B6142BC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E9391-6913-4C41-8C29-18C4F013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800"/>
              <a:t>	</a:t>
            </a:r>
            <a:r>
              <a:rPr lang="en-US"/>
              <a:t>Software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C393C-7BAD-D147-88A8-AE7589E9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4BF3-8268-A349-BDBA-411B4380B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8A957-9325-EB49-BEBD-0CC9764D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7" y="2019451"/>
            <a:ext cx="1040453" cy="804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DB5BF-7FA9-E14A-9EAD-4975725A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94" y="2020401"/>
            <a:ext cx="966304" cy="96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0FA41-7EA2-7A43-9229-D69DBC80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67" y="2015511"/>
            <a:ext cx="2341217" cy="976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86733-6DD0-494B-AA49-32776EDC1C43}"/>
              </a:ext>
            </a:extLst>
          </p:cNvPr>
          <p:cNvSpPr txBox="1"/>
          <p:nvPr/>
        </p:nvSpPr>
        <p:spPr>
          <a:xfrm>
            <a:off x="443948" y="3144825"/>
            <a:ext cx="120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A6791-53F0-9E44-84FF-6D991276D7B7}"/>
              </a:ext>
            </a:extLst>
          </p:cNvPr>
          <p:cNvSpPr txBox="1"/>
          <p:nvPr/>
        </p:nvSpPr>
        <p:spPr>
          <a:xfrm>
            <a:off x="2663494" y="3078813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Development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DEE9C-36EB-554B-95C9-2951CEA7D8CB}"/>
              </a:ext>
            </a:extLst>
          </p:cNvPr>
          <p:cNvSpPr txBox="1"/>
          <p:nvPr/>
        </p:nvSpPr>
        <p:spPr>
          <a:xfrm>
            <a:off x="4664367" y="3062405"/>
            <a:ext cx="1265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 &amp; file sharing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FC24421-290C-AB4A-8C1F-29E3EE70A800}"/>
              </a:ext>
            </a:extLst>
          </p:cNvPr>
          <p:cNvSpPr txBox="1">
            <a:spLocks/>
          </p:cNvSpPr>
          <p:nvPr/>
        </p:nvSpPr>
        <p:spPr>
          <a:xfrm>
            <a:off x="208904" y="1214370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The course uses different software components for learning.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A8C5E8-9889-C44A-B045-FA0901A1407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EB4BC-C015-4541-8D38-BA8D298CF66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2CB47649-F18E-4D96-AFB0-79193BD720BE}"/>
              </a:ext>
            </a:extLst>
          </p:cNvPr>
          <p:cNvSpPr txBox="1"/>
          <p:nvPr/>
        </p:nvSpPr>
        <p:spPr>
          <a:xfrm>
            <a:off x="524155" y="5313436"/>
            <a:ext cx="279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Datacamp </a:t>
            </a:r>
          </a:p>
          <a:p>
            <a:r>
              <a:rPr lang="en-US"/>
              <a:t>(Learning Platform)</a:t>
            </a:r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BCD0224-A40A-4FF3-A0EA-C46894A479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23" y="4425663"/>
            <a:ext cx="1730818" cy="907237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CDB0F456-69F4-42E7-851A-DCB366C20D20}"/>
              </a:ext>
            </a:extLst>
          </p:cNvPr>
          <p:cNvSpPr txBox="1"/>
          <p:nvPr/>
        </p:nvSpPr>
        <p:spPr>
          <a:xfrm>
            <a:off x="3963023" y="5371218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Datacamp Mobile</a:t>
            </a:r>
            <a:endParaRPr lang="en-US" dirty="0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9A10310-727D-44E9-8BA8-6E8C32461ECA}"/>
              </a:ext>
            </a:extLst>
          </p:cNvPr>
          <p:cNvSpPr txBox="1"/>
          <p:nvPr/>
        </p:nvSpPr>
        <p:spPr>
          <a:xfrm>
            <a:off x="6178477" y="5498471"/>
            <a:ext cx="2441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*All work on either Mac or Windows operation system.</a:t>
            </a:r>
            <a:endParaRPr lang="en-US" sz="15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7675898-D521-4CA6-BFC4-0CEB4B9E6A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63" y="2691194"/>
            <a:ext cx="2246247" cy="1263514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8142DA58-DF9C-4B23-A695-4C7AAD14D004}"/>
              </a:ext>
            </a:extLst>
          </p:cNvPr>
          <p:cNvSpPr txBox="1"/>
          <p:nvPr/>
        </p:nvSpPr>
        <p:spPr>
          <a:xfrm>
            <a:off x="7376779" y="4002143"/>
            <a:ext cx="92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Cloud storage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99DB7933-3625-448B-9B44-74EC7D01E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7" y="4405672"/>
            <a:ext cx="2900218" cy="6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Why? </a:t>
            </a:r>
            <a:endParaRPr lang="en-US" sz="1600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901BCA87-38B2-473B-91FA-C0D5CC168147}"/>
              </a:ext>
            </a:extLst>
          </p:cNvPr>
          <p:cNvSpPr/>
          <p:nvPr/>
        </p:nvSpPr>
        <p:spPr>
          <a:xfrm>
            <a:off x="556084" y="2425825"/>
            <a:ext cx="80337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inside the 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“Git pull” downloads all new changes from the Github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a “Git push” button that you cannot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Github repo is public but read-only.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 a personal folder that is ignored by git.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is were you can work on scripts and homework.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7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3CBAC-1699-44B7-99E3-ECC5C7188350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item. Create a personal folder.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the lower right file section click “New Folder”. Name it “personal” exactly as in the </a:t>
            </a:r>
            <a:r>
              <a:rPr lang="en-US" sz="1400" dirty="0" err="1"/>
              <a:t>gitignore</a:t>
            </a:r>
            <a:r>
              <a:rPr lang="en-US" sz="1400" dirty="0"/>
              <a:t> (capitalization)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9B004E-D40B-3B42-A31F-C8AFAD40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65" y="2824256"/>
            <a:ext cx="39370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4745-91F4-A14D-90CC-7ED730B3A31C}"/>
              </a:ext>
            </a:extLst>
          </p:cNvPr>
          <p:cNvSpPr txBox="1"/>
          <p:nvPr/>
        </p:nvSpPr>
        <p:spPr>
          <a:xfrm>
            <a:off x="2545976" y="3675530"/>
            <a:ext cx="174490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Click New Folder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9F9DDA-F3BC-C041-AFA9-7E3975C9493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420471" y="3415554"/>
            <a:ext cx="997956" cy="25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2">
            <a:extLst>
              <a:ext uri="{FF2B5EF4-FFF2-40B4-BE49-F238E27FC236}">
                <a16:creationId xmlns:a16="http://schemas.microsoft.com/office/drawing/2014/main" id="{0EAB96A5-9B17-4BD8-8597-E8E273FACFE6}"/>
              </a:ext>
            </a:extLst>
          </p:cNvPr>
          <p:cNvSpPr/>
          <p:nvPr/>
        </p:nvSpPr>
        <p:spPr>
          <a:xfrm>
            <a:off x="481616" y="2057893"/>
            <a:ext cx="803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You can create folders from inside Rstudio.</a:t>
            </a:r>
          </a:p>
        </p:txBody>
      </p:sp>
    </p:spTree>
    <p:extLst>
      <p:ext uri="{BB962C8B-B14F-4D97-AF65-F5344CB8AC3E}">
        <p14:creationId xmlns:p14="http://schemas.microsoft.com/office/powerpoint/2010/main" val="180229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D47B3-13F4-B144-B909-EF5FEE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7017-C750-4BAB-AD34-2CECD5CFFE74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3C35C-A1E6-A143-899F-46AB4BB8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</a:t>
            </a:r>
            <a:r>
              <a:rPr lang="en-US" dirty="0"/>
              <a:t>item</a:t>
            </a:r>
            <a:r>
              <a:rPr lang="en-US"/>
              <a:t>. Create </a:t>
            </a:r>
            <a:r>
              <a:rPr lang="en-US" dirty="0"/>
              <a:t>a personal folder.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A49-8A39-D342-9740-44E45516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E960-B246-F243-8842-A2905F6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E392-49DB-0745-9ABA-BF00DBB98A2E}"/>
              </a:ext>
            </a:extLst>
          </p:cNvPr>
          <p:cNvSpPr/>
          <p:nvPr/>
        </p:nvSpPr>
        <p:spPr>
          <a:xfrm>
            <a:off x="114300" y="5527213"/>
            <a:ext cx="8915400" cy="5532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When you work and make changes to scripts, SAVE AS to a personal folder that is ignored by git.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9EA4C7-716F-874A-AA58-CC00844A32E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EA0ADD-402A-5B46-ACB2-E1B65C421BA4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765AC-DF29-BB4D-9281-B0642B02FA76}"/>
              </a:ext>
            </a:extLst>
          </p:cNvPr>
          <p:cNvSpPr/>
          <p:nvPr/>
        </p:nvSpPr>
        <p:spPr>
          <a:xfrm>
            <a:off x="132230" y="1107613"/>
            <a:ext cx="8915400" cy="5532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the “</a:t>
            </a:r>
            <a:r>
              <a:rPr lang="en-US" sz="1600" dirty="0" err="1"/>
              <a:t>gitignore</a:t>
            </a:r>
            <a:r>
              <a:rPr lang="en-US" sz="1600" dirty="0"/>
              <a:t>” file.  Add slash personal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6792AE8-9F9D-422C-9238-5085754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1" y="2034099"/>
            <a:ext cx="5943600" cy="2619375"/>
          </a:xfrm>
          <a:prstGeom prst="rect">
            <a:avLst/>
          </a:prstGeom>
        </p:spPr>
      </p:pic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C244608-76A4-4F0E-929C-40D27DC1BE60}"/>
              </a:ext>
            </a:extLst>
          </p:cNvPr>
          <p:cNvCxnSpPr/>
          <p:nvPr/>
        </p:nvCxnSpPr>
        <p:spPr>
          <a:xfrm flipH="1" flipV="1">
            <a:off x="4572000" y="3540850"/>
            <a:ext cx="185569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1CD55C6C-7B67-4954-A943-0296C203BA08}"/>
              </a:ext>
            </a:extLst>
          </p:cNvPr>
          <p:cNvSpPr txBox="1"/>
          <p:nvPr/>
        </p:nvSpPr>
        <p:spPr>
          <a:xfrm>
            <a:off x="4609086" y="3958020"/>
            <a:ext cx="408669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Name of folder to be </a:t>
            </a:r>
            <a:r>
              <a:rPr lang="en-US"/>
              <a:t>ignored “Personal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174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3BA2-C818-46CA-8621-A9DCCDB7C9CC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51679"/>
            <a:ext cx="8515350" cy="591477"/>
          </a:xfrm>
        </p:spPr>
        <p:txBody>
          <a:bodyPr/>
          <a:lstStyle/>
          <a:p>
            <a:r>
              <a:rPr lang="en-US" dirty="0"/>
              <a:t>Almost setup…</a:t>
            </a:r>
            <a:r>
              <a:rPr lang="en-US" i="1" dirty="0"/>
              <a:t>don’t worry if you need help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CD7BD-4229-2E4F-8F7C-E12D815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59000"/>
            <a:ext cx="3810000" cy="2540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BFB634-E97B-054C-845E-FA1CBEF3CBED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89E17-6E3C-1440-B78E-BF66D0BB267C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4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FF7D2E7-D7C8-4ED6-AAEC-489BAB8E1503}"/>
              </a:ext>
            </a:extLst>
          </p:cNvPr>
          <p:cNvSpPr txBox="1">
            <a:spLocks/>
          </p:cNvSpPr>
          <p:nvPr/>
        </p:nvSpPr>
        <p:spPr>
          <a:xfrm>
            <a:off x="129390" y="1139145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Steps to complete.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2317FA0E-92EB-4E6F-AA7F-2B1C728E95A0}"/>
              </a:ext>
            </a:extLst>
          </p:cNvPr>
          <p:cNvSpPr txBox="1">
            <a:spLocks/>
          </p:cNvSpPr>
          <p:nvPr/>
        </p:nvSpPr>
        <p:spPr>
          <a:xfrm>
            <a:off x="224433" y="2919960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Step 1. Install R.</a:t>
            </a:r>
          </a:p>
          <a:p>
            <a:r>
              <a:rPr lang="en-US" sz="3600"/>
              <a:t>Step 2. Install RStudio.</a:t>
            </a:r>
          </a:p>
          <a:p>
            <a:r>
              <a:rPr lang="en-US" sz="3600"/>
              <a:t>Step 3. Install git.</a:t>
            </a:r>
          </a:p>
          <a:p>
            <a:r>
              <a:rPr lang="en-US" sz="3600"/>
              <a:t>Step 4. Connect RStudio to Github.</a:t>
            </a:r>
          </a:p>
          <a:p>
            <a:endParaRPr lang="en-US" sz="3600"/>
          </a:p>
          <a:p>
            <a:r>
              <a:rPr lang="de-DE" sz="2000" b="1"/>
              <a:t>* </a:t>
            </a:r>
            <a:r>
              <a:rPr lang="en-US" sz="2000"/>
              <a:t>If you have completed this setup and can run code …you’re off to a great start!  And don’t worry if you hit a hiccup, we will figure it out.</a:t>
            </a:r>
          </a:p>
          <a:p>
            <a:endParaRPr lang="de-DE" b="1"/>
          </a:p>
        </p:txBody>
      </p:sp>
      <p:pic>
        <p:nvPicPr>
          <p:cNvPr id="10" name="Grafik 9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159C29F8-2A15-4ABD-866B-727031BF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824585"/>
            <a:ext cx="2857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Laptop – Windows or Mac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70CD-9735-4013-B663-1DDD8DDB74DE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 Install Base -R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A5F6-A367-7449-A2FC-094E6690A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0" y="1765008"/>
            <a:ext cx="6317593" cy="3721392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appropriate version Linux, Mac or Windows.</a:t>
            </a:r>
          </a:p>
          <a:p>
            <a:r>
              <a:rPr lang="en-US" dirty="0">
                <a:hlinkClick r:id="rId3"/>
              </a:rPr>
              <a:t>https://cloud.r-project.org/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917101-479C-0749-AEC3-C0CD10A7AD8C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83771-F586-BF45-9659-B89994CFB325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 or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064F-B148-45F9-9D1A-C0CA7CF6C766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</a:t>
            </a:r>
            <a:r>
              <a:rPr lang="en-US"/>
              <a:t>Install RStudio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096434"/>
            <a:ext cx="8726193" cy="10857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</a:t>
            </a:r>
            <a:r>
              <a:rPr lang="en-US">
                <a:solidFill>
                  <a:schemeClr val="bg1"/>
                </a:solidFill>
              </a:rPr>
              <a:t>the RStudio </a:t>
            </a:r>
            <a:r>
              <a:rPr lang="en-US" dirty="0">
                <a:solidFill>
                  <a:schemeClr val="bg1"/>
                </a:solidFill>
              </a:rPr>
              <a:t>Desktop (</a:t>
            </a:r>
            <a:r>
              <a:rPr lang="en-US">
                <a:solidFill>
                  <a:schemeClr val="bg1"/>
                </a:solidFill>
              </a:rPr>
              <a:t>Free)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://rstudio.com/products/rstudio/download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https://rstudio.com/products/rstudio/download/#download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61A4D-1F25-E84A-AA63-E9BA25929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861702"/>
            <a:ext cx="5344639" cy="3148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11AB9-E597-494D-A71A-3072228C8C83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67528A-962B-BA4E-BB37-BB849055CD6D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Local </a:t>
            </a:r>
            <a:r>
              <a:rPr lang="en-US" sz="3200">
                <a:solidFill>
                  <a:schemeClr val="bg1"/>
                </a:solidFill>
              </a:rPr>
              <a:t>Laptop – Mac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78E6-601E-489C-9405-84D7569BEEB3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(Mac)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98142"/>
            <a:ext cx="8726193" cy="883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mac 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https://www.youtube.com/watch?v=twFo9wCpdSU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2503D-EB00-D744-9DFC-E68DD983B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" y="1749690"/>
            <a:ext cx="5110856" cy="33806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C1D76E-90B6-B14E-B676-F92A82AA4045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7163FC-314C-E146-9B11-3C895A691808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0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390" y="1139145"/>
            <a:ext cx="8726193" cy="557133"/>
          </a:xfrm>
          <a:solidFill>
            <a:schemeClr val="tx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Local Laptop – Windows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13C83-152C-49B5-9ED9-211F850B8D45}" type="datetime1">
              <a:rPr lang="en-US" smtClean="0"/>
              <a:t>3/3/2022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Install Git (Windows)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6B6973F-6628-0F4A-B82B-CA5DF2A37C44}"/>
              </a:ext>
            </a:extLst>
          </p:cNvPr>
          <p:cNvSpPr txBox="1">
            <a:spLocks/>
          </p:cNvSpPr>
          <p:nvPr/>
        </p:nvSpPr>
        <p:spPr>
          <a:xfrm>
            <a:off x="129390" y="5244354"/>
            <a:ext cx="8726193" cy="9377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Download the Git Program, then follow prompts for installation.</a:t>
            </a:r>
          </a:p>
          <a:p>
            <a:r>
              <a:rPr lang="en-US" dirty="0">
                <a:hlinkClick r:id="rId2"/>
              </a:rPr>
              <a:t>https://git-scm.com/download/</a:t>
            </a:r>
            <a:r>
              <a:rPr lang="en-US">
                <a:hlinkClick r:id="rId2"/>
              </a:rPr>
              <a:t>win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https://www.youtube.com/watch?v=nbFwejIsHlY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6B6DF-4A45-FD4F-8BE7-ADA8CDF7A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4" y="1833339"/>
            <a:ext cx="5006000" cy="33113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863D51-107B-BC45-9C1F-CA27B5F4B5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13742A-BB3C-AD4F-8893-BA25137EA7F9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3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814AC-9807-4A26-A29E-F863E6C4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81A9-2352-4F29-8E11-78D9A64F8601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55DF85-B853-4A72-875F-22A5F8A5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Magic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9B4025-E7BE-43B9-A69D-11E3575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8307-855A-496E-A8F7-CB7D3D20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65E8459D-1073-4EC5-AACF-FFC415732FFA}"/>
              </a:ext>
            </a:extLst>
          </p:cNvPr>
          <p:cNvSpPr txBox="1">
            <a:spLocks/>
          </p:cNvSpPr>
          <p:nvPr/>
        </p:nvSpPr>
        <p:spPr>
          <a:xfrm>
            <a:off x="628650" y="179366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b="1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0F337FC-CCAD-4652-B922-547AD251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13" y="1666135"/>
            <a:ext cx="3219737" cy="3230293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09666EB0-6DC0-48DE-A29B-F8A08D76202E}"/>
              </a:ext>
            </a:extLst>
          </p:cNvPr>
          <p:cNvSpPr txBox="1">
            <a:spLocks/>
          </p:cNvSpPr>
          <p:nvPr/>
        </p:nvSpPr>
        <p:spPr>
          <a:xfrm>
            <a:off x="750905" y="5330651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You should now have R, R-Studio and git.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49482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6ECE-9BA2-B140-B3EE-B88E9F4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B40A4-013E-426D-9CC8-4AC82BC74607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5FB63-C6FE-ED46-B2DE-EAEB21A7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2400"/>
              <a:t>	All good?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F678B-4B91-1348-AF12-278571F9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203E-500C-5E42-9ACA-9D1466726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Kühne</a:t>
            </a:r>
            <a:endParaRPr lang="en-US" dirty="0"/>
          </a:p>
        </p:txBody>
      </p:sp>
      <p:pic>
        <p:nvPicPr>
          <p:cNvPr id="7" name="Picture 6" descr="A flat screen television&#10;&#10;Description automatically generated">
            <a:extLst>
              <a:ext uri="{FF2B5EF4-FFF2-40B4-BE49-F238E27FC236}">
                <a16:creationId xmlns:a16="http://schemas.microsoft.com/office/drawing/2014/main" id="{23F6AB9B-A22D-7B45-A77E-4C5513D42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1711190"/>
            <a:ext cx="4089621" cy="255601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87C7A74-612F-3B43-8CA4-605D0947C85B}"/>
              </a:ext>
            </a:extLst>
          </p:cNvPr>
          <p:cNvSpPr txBox="1">
            <a:spLocks/>
          </p:cNvSpPr>
          <p:nvPr/>
        </p:nvSpPr>
        <p:spPr>
          <a:xfrm>
            <a:off x="129390" y="5625006"/>
            <a:ext cx="8726193" cy="557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Mac: Look for R </a:t>
            </a:r>
            <a:r>
              <a:rPr lang="en-US">
                <a:solidFill>
                  <a:schemeClr val="bg1"/>
                </a:solidFill>
              </a:rPr>
              <a:t>and RStudio </a:t>
            </a:r>
            <a:r>
              <a:rPr lang="en-US" dirty="0">
                <a:solidFill>
                  <a:schemeClr val="bg1"/>
                </a:solidFill>
              </a:rPr>
              <a:t>Icons.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02CF-507E-7A48-B73B-233CCA4B8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3136817"/>
            <a:ext cx="4316755" cy="711886"/>
          </a:xfrm>
          <a:prstGeom prst="rect">
            <a:avLst/>
          </a:prstGeom>
        </p:spPr>
      </p:pic>
      <p:pic>
        <p:nvPicPr>
          <p:cNvPr id="12" name="Picture 11" descr="A black sign with white text on screen&#10;&#10;Description automatically generated">
            <a:extLst>
              <a:ext uri="{FF2B5EF4-FFF2-40B4-BE49-F238E27FC236}">
                <a16:creationId xmlns:a16="http://schemas.microsoft.com/office/drawing/2014/main" id="{B9EC45E4-C93B-2740-80F7-D1C67FE31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45" y="2152185"/>
            <a:ext cx="6985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3DB1A-F0DA-2847-8EAA-1E5418838C1B}"/>
              </a:ext>
            </a:extLst>
          </p:cNvPr>
          <p:cNvSpPr txBox="1"/>
          <p:nvPr/>
        </p:nvSpPr>
        <p:spPr>
          <a:xfrm>
            <a:off x="592329" y="4263885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 “Launchpad” &amp; Type 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DD072-A2FE-0942-9714-7B27F4D51349}"/>
              </a:ext>
            </a:extLst>
          </p:cNvPr>
          <p:cNvSpPr txBox="1"/>
          <p:nvPr/>
        </p:nvSpPr>
        <p:spPr>
          <a:xfrm>
            <a:off x="4830417" y="4263885"/>
            <a:ext cx="409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Use: “Terminal” &amp; Type “git version”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7825D8-81DA-BA46-BB5C-B1ABE4C3BB60}"/>
              </a:ext>
            </a:extLst>
          </p:cNvPr>
          <p:cNvCxnSpPr/>
          <p:nvPr/>
        </p:nvCxnSpPr>
        <p:spPr>
          <a:xfrm>
            <a:off x="6798363" y="6549885"/>
            <a:ext cx="0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204F53-8F5B-DF47-9AB4-F8B85FC114E1}"/>
              </a:ext>
            </a:extLst>
          </p:cNvPr>
          <p:cNvCxnSpPr/>
          <p:nvPr/>
        </p:nvCxnSpPr>
        <p:spPr>
          <a:xfrm>
            <a:off x="7076661" y="4664763"/>
            <a:ext cx="182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71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1007</Words>
  <Application>Microsoft Office PowerPoint</Application>
  <PresentationFormat>Bildschirmpräsentation (4:3)</PresentationFormat>
  <Paragraphs>188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1_Office Theme</vt:lpstr>
      <vt:lpstr>Becoming Fluent in Data (2022)</vt:lpstr>
      <vt:lpstr> Software</vt:lpstr>
      <vt:lpstr>Setup</vt:lpstr>
      <vt:lpstr>Step 1.  Install Base -R</vt:lpstr>
      <vt:lpstr>Step 2. Install RStudio</vt:lpstr>
      <vt:lpstr>Step 3. Install Git (Mac)</vt:lpstr>
      <vt:lpstr>Step 3. Install Git (Windows)</vt:lpstr>
      <vt:lpstr>Magic</vt:lpstr>
      <vt:lpstr> All good?</vt:lpstr>
      <vt:lpstr> All good?</vt:lpstr>
      <vt:lpstr>You should now have R, R-Studio and git.</vt:lpstr>
      <vt:lpstr> Step 4. Connect Rstudio to Repo.</vt:lpstr>
      <vt:lpstr> Step 4. Setup a new project &amp; do a “git pull”</vt:lpstr>
      <vt:lpstr> Step 4. Setup a new project &amp; do a “git pull”</vt:lpstr>
      <vt:lpstr>Each day we will perform a “git pull” in case there are updates to curriculum to aid learning.</vt:lpstr>
      <vt:lpstr>One folder, all data.</vt:lpstr>
      <vt:lpstr>One folder, all data.</vt:lpstr>
      <vt:lpstr>True stories … </vt:lpstr>
      <vt:lpstr>Now just run some code (we will explain it later)</vt:lpstr>
      <vt:lpstr>Last item. Create a personal folder.</vt:lpstr>
      <vt:lpstr>Last item. Create a personal folder.</vt:lpstr>
      <vt:lpstr>Last item. Create a personal folder.</vt:lpstr>
      <vt:lpstr>Almost setup…don’t worry if you need help live.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Marco Kühne</cp:lastModifiedBy>
  <cp:revision>376</cp:revision>
  <dcterms:created xsi:type="dcterms:W3CDTF">2018-05-23T17:24:59Z</dcterms:created>
  <dcterms:modified xsi:type="dcterms:W3CDTF">2022-03-03T10:26:04Z</dcterms:modified>
</cp:coreProperties>
</file>